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Light" charset="1" panose="00000400000000000000"/>
      <p:regular r:id="rId16"/>
    </p:embeddedFont>
    <p:embeddedFont>
      <p:font typeface="Poppins Light Italics" charset="1" panose="00000400000000000000"/>
      <p:regular r:id="rId17"/>
    </p:embeddedFont>
    <p:embeddedFont>
      <p:font typeface="Poppins Medium" charset="1" panose="00000600000000000000"/>
      <p:regular r:id="rId18"/>
    </p:embeddedFont>
    <p:embeddedFont>
      <p:font typeface="Poppins Medium Italics" charset="1" panose="00000600000000000000"/>
      <p:regular r:id="rId19"/>
    </p:embeddedFont>
    <p:embeddedFont>
      <p:font typeface="Poppins Semi-Bold" charset="1" panose="00000700000000000000"/>
      <p:regular r:id="rId20"/>
    </p:embeddedFont>
    <p:embeddedFont>
      <p:font typeface="Poppins Semi-Bold Italics" charset="1" panose="00000700000000000000"/>
      <p:regular r:id="rId21"/>
    </p:embeddedFont>
    <p:embeddedFont>
      <p:font typeface="Poppins Ultra-Bold" charset="1" panose="00000900000000000000"/>
      <p:regular r:id="rId22"/>
    </p:embeddedFont>
    <p:embeddedFont>
      <p:font typeface="Poppins Ultra-Bold Italics" charset="1" panose="00000900000000000000"/>
      <p:regular r:id="rId23"/>
    </p:embeddedFont>
    <p:embeddedFont>
      <p:font typeface="Poppins Heavy" charset="1" panose="00000A00000000000000"/>
      <p:regular r:id="rId24"/>
    </p:embeddedFont>
    <p:embeddedFont>
      <p:font typeface="Poppins Heavy Italics" charset="1" panose="00000A00000000000000"/>
      <p:regular r:id="rId25"/>
    </p:embeddedFont>
    <p:embeddedFont>
      <p:font typeface="Montnapha" charset="1" panose="00000000000000000000"/>
      <p:regular r:id="rId26"/>
    </p:embeddedFont>
    <p:embeddedFont>
      <p:font typeface="Montnapha Bold" charset="1" panose="00000000000000000000"/>
      <p:regular r:id="rId27"/>
    </p:embeddedFont>
    <p:embeddedFont>
      <p:font typeface="Montnapha Italics" charset="1" panose="00000000000000000000"/>
      <p:regular r:id="rId28"/>
    </p:embeddedFont>
    <p:embeddedFont>
      <p:font typeface="Montnapha Bold Italics" charset="1" panose="00000000000000000000"/>
      <p:regular r:id="rId29"/>
    </p:embeddedFont>
    <p:embeddedFont>
      <p:font typeface="Montnapha Thin" charset="1" panose="00000000000000000000"/>
      <p:regular r:id="rId30"/>
    </p:embeddedFont>
    <p:embeddedFont>
      <p:font typeface="Montnapha Thin Italics" charset="1" panose="00000000000000000000"/>
      <p:regular r:id="rId31"/>
    </p:embeddedFont>
    <p:embeddedFont>
      <p:font typeface="Montnapha Light" charset="1" panose="00000000000000000000"/>
      <p:regular r:id="rId32"/>
    </p:embeddedFont>
    <p:embeddedFont>
      <p:font typeface="Montnapha Light Italics" charset="1" panose="00000000000000000000"/>
      <p:regular r:id="rId33"/>
    </p:embeddedFont>
    <p:embeddedFont>
      <p:font typeface="Montnapha Medium" charset="1" panose="00000000000000000000"/>
      <p:regular r:id="rId34"/>
    </p:embeddedFont>
    <p:embeddedFont>
      <p:font typeface="Montnapha Medium Italics" charset="1" panose="00000000000000000000"/>
      <p:regular r:id="rId35"/>
    </p:embeddedFont>
    <p:embeddedFont>
      <p:font typeface="Montnapha Semi-Bold" charset="1" panose="00000000000000000000"/>
      <p:regular r:id="rId36"/>
    </p:embeddedFont>
    <p:embeddedFont>
      <p:font typeface="Montnapha Semi-Bold Italics" charset="1" panose="00000000000000000000"/>
      <p:regular r:id="rId37"/>
    </p:embeddedFont>
    <p:embeddedFont>
      <p:font typeface="Montnapha Ultra-Bold" charset="1" panose="00000000000000000000"/>
      <p:regular r:id="rId38"/>
    </p:embeddedFont>
    <p:embeddedFont>
      <p:font typeface="Montnapha Ultra-Bold Italics" charset="1" panose="00000000000000000000"/>
      <p:regular r:id="rId39"/>
    </p:embeddedFont>
    <p:embeddedFont>
      <p:font typeface="Montnapha Heavy" charset="1" panose="00000000000000000000"/>
      <p:regular r:id="rId40"/>
    </p:embeddedFont>
    <p:embeddedFont>
      <p:font typeface="Montnapha Heavy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6571" y="3417721"/>
            <a:ext cx="12738711" cy="37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5"/>
              </a:lnSpc>
            </a:pPr>
            <a:r>
              <a:rPr lang="en-US" sz="16464">
                <a:solidFill>
                  <a:srgbClr val="1B3344"/>
                </a:solidFill>
                <a:latin typeface="Montnapha Medium"/>
              </a:rPr>
              <a:t>Card Image Classification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82920" y="-803710"/>
            <a:ext cx="19053840" cy="1832410"/>
            <a:chOff x="0" y="0"/>
            <a:chExt cx="5018295" cy="482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8295" cy="482610"/>
            </a:xfrm>
            <a:custGeom>
              <a:avLst/>
              <a:gdLst/>
              <a:ahLst/>
              <a:cxnLst/>
              <a:rect r="r" b="b" t="t" l="l"/>
              <a:pathLst>
                <a:path h="482610" w="5018295">
                  <a:moveTo>
                    <a:pt x="40632" y="0"/>
                  </a:moveTo>
                  <a:lnTo>
                    <a:pt x="4977664" y="0"/>
                  </a:lnTo>
                  <a:cubicBezTo>
                    <a:pt x="5000104" y="0"/>
                    <a:pt x="5018295" y="18191"/>
                    <a:pt x="5018295" y="40632"/>
                  </a:cubicBezTo>
                  <a:lnTo>
                    <a:pt x="5018295" y="441978"/>
                  </a:lnTo>
                  <a:cubicBezTo>
                    <a:pt x="5018295" y="452755"/>
                    <a:pt x="5014014" y="463089"/>
                    <a:pt x="5006394" y="470709"/>
                  </a:cubicBezTo>
                  <a:cubicBezTo>
                    <a:pt x="4998774" y="478329"/>
                    <a:pt x="4988440" y="482610"/>
                    <a:pt x="4977664" y="482610"/>
                  </a:cubicBezTo>
                  <a:lnTo>
                    <a:pt x="40632" y="482610"/>
                  </a:lnTo>
                  <a:cubicBezTo>
                    <a:pt x="29856" y="482610"/>
                    <a:pt x="19521" y="478329"/>
                    <a:pt x="11901" y="470709"/>
                  </a:cubicBezTo>
                  <a:cubicBezTo>
                    <a:pt x="4281" y="463089"/>
                    <a:pt x="0" y="452755"/>
                    <a:pt x="0" y="441978"/>
                  </a:cubicBezTo>
                  <a:lnTo>
                    <a:pt x="0" y="40632"/>
                  </a:lnTo>
                  <a:cubicBezTo>
                    <a:pt x="0" y="29856"/>
                    <a:pt x="4281" y="19521"/>
                    <a:pt x="11901" y="11901"/>
                  </a:cubicBezTo>
                  <a:cubicBezTo>
                    <a:pt x="19521" y="4281"/>
                    <a:pt x="29856" y="0"/>
                    <a:pt x="40632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375F7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018295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66571" y="2489786"/>
            <a:ext cx="615445" cy="615445"/>
          </a:xfrm>
          <a:custGeom>
            <a:avLst/>
            <a:gdLst/>
            <a:ahLst/>
            <a:cxnLst/>
            <a:rect r="r" b="b" t="t" l="l"/>
            <a:pathLst>
              <a:path h="615445" w="615445">
                <a:moveTo>
                  <a:pt x="0" y="0"/>
                </a:moveTo>
                <a:lnTo>
                  <a:pt x="615445" y="0"/>
                </a:lnTo>
                <a:lnTo>
                  <a:pt x="615445" y="615445"/>
                </a:lnTo>
                <a:lnTo>
                  <a:pt x="0" y="61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54412" y="141806"/>
            <a:ext cx="9553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B3344"/>
                </a:solidFill>
                <a:latin typeface="Montnapha"/>
              </a:rPr>
              <a:t>Presentasi oleh Yusup Ibrahim Nursiddiq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82016" y="2642556"/>
            <a:ext cx="925350" cy="925350"/>
          </a:xfrm>
          <a:custGeom>
            <a:avLst/>
            <a:gdLst/>
            <a:ahLst/>
            <a:cxnLst/>
            <a:rect r="r" b="b" t="t" l="l"/>
            <a:pathLst>
              <a:path h="925350" w="925350">
                <a:moveTo>
                  <a:pt x="0" y="0"/>
                </a:moveTo>
                <a:lnTo>
                  <a:pt x="925350" y="0"/>
                </a:lnTo>
                <a:lnTo>
                  <a:pt x="925350" y="925350"/>
                </a:lnTo>
                <a:lnTo>
                  <a:pt x="0" y="92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47431" y="713912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5"/>
                </a:lnTo>
                <a:lnTo>
                  <a:pt x="0" y="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05282" y="2259816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5"/>
                </a:lnTo>
                <a:lnTo>
                  <a:pt x="0" y="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18880">
            <a:off x="15232368" y="6466210"/>
            <a:ext cx="1345829" cy="1345829"/>
          </a:xfrm>
          <a:custGeom>
            <a:avLst/>
            <a:gdLst/>
            <a:ahLst/>
            <a:cxnLst/>
            <a:rect r="r" b="b" t="t" l="l"/>
            <a:pathLst>
              <a:path h="1345829" w="1345829">
                <a:moveTo>
                  <a:pt x="0" y="0"/>
                </a:moveTo>
                <a:lnTo>
                  <a:pt x="1345829" y="0"/>
                </a:lnTo>
                <a:lnTo>
                  <a:pt x="1345829" y="1345828"/>
                </a:lnTo>
                <a:lnTo>
                  <a:pt x="0" y="134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56018" y="-766195"/>
            <a:ext cx="11175963" cy="2972798"/>
            <a:chOff x="0" y="0"/>
            <a:chExt cx="2943464" cy="782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3464" cy="782959"/>
            </a:xfrm>
            <a:custGeom>
              <a:avLst/>
              <a:gdLst/>
              <a:ahLst/>
              <a:cxnLst/>
              <a:rect r="r" b="b" t="t" l="l"/>
              <a:pathLst>
                <a:path h="782959" w="2943464">
                  <a:moveTo>
                    <a:pt x="40871" y="0"/>
                  </a:moveTo>
                  <a:lnTo>
                    <a:pt x="2902593" y="0"/>
                  </a:lnTo>
                  <a:cubicBezTo>
                    <a:pt x="2913432" y="0"/>
                    <a:pt x="2923828" y="4306"/>
                    <a:pt x="2931493" y="11971"/>
                  </a:cubicBezTo>
                  <a:cubicBezTo>
                    <a:pt x="2939157" y="19636"/>
                    <a:pt x="2943464" y="30031"/>
                    <a:pt x="2943464" y="40871"/>
                  </a:cubicBezTo>
                  <a:lnTo>
                    <a:pt x="2943464" y="742088"/>
                  </a:lnTo>
                  <a:cubicBezTo>
                    <a:pt x="2943464" y="752928"/>
                    <a:pt x="2939157" y="763323"/>
                    <a:pt x="2931493" y="770988"/>
                  </a:cubicBezTo>
                  <a:cubicBezTo>
                    <a:pt x="2923828" y="778653"/>
                    <a:pt x="2913432" y="782959"/>
                    <a:pt x="2902593" y="782959"/>
                  </a:cubicBezTo>
                  <a:lnTo>
                    <a:pt x="40871" y="782959"/>
                  </a:lnTo>
                  <a:cubicBezTo>
                    <a:pt x="30031" y="782959"/>
                    <a:pt x="19636" y="778653"/>
                    <a:pt x="11971" y="770988"/>
                  </a:cubicBezTo>
                  <a:cubicBezTo>
                    <a:pt x="4306" y="763323"/>
                    <a:pt x="0" y="752928"/>
                    <a:pt x="0" y="742088"/>
                  </a:cubicBezTo>
                  <a:lnTo>
                    <a:pt x="0" y="40871"/>
                  </a:lnTo>
                  <a:cubicBezTo>
                    <a:pt x="0" y="30031"/>
                    <a:pt x="4306" y="19636"/>
                    <a:pt x="11971" y="11971"/>
                  </a:cubicBezTo>
                  <a:cubicBezTo>
                    <a:pt x="19636" y="4306"/>
                    <a:pt x="30031" y="0"/>
                    <a:pt x="40871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943464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37211" y="2640019"/>
            <a:ext cx="14111273" cy="6184865"/>
          </a:xfrm>
          <a:custGeom>
            <a:avLst/>
            <a:gdLst/>
            <a:ahLst/>
            <a:cxnLst/>
            <a:rect r="r" b="b" t="t" l="l"/>
            <a:pathLst>
              <a:path h="6184865" w="14111273">
                <a:moveTo>
                  <a:pt x="0" y="0"/>
                </a:moveTo>
                <a:lnTo>
                  <a:pt x="14111272" y="0"/>
                </a:lnTo>
                <a:lnTo>
                  <a:pt x="14111272" y="6184865"/>
                </a:lnTo>
                <a:lnTo>
                  <a:pt x="0" y="618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41" r="0" b="-233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7406" y="657074"/>
            <a:ext cx="11019500" cy="12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6"/>
              </a:lnSpc>
            </a:pPr>
            <a:r>
              <a:rPr lang="en-US" sz="10290">
                <a:solidFill>
                  <a:srgbClr val="1B3344"/>
                </a:solidFill>
                <a:latin typeface="Montnapha Medium"/>
              </a:rPr>
              <a:t>DOWNLOAD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7667" y="9557004"/>
            <a:ext cx="2021633" cy="41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B3344"/>
                </a:solidFill>
                <a:latin typeface="Montnapha"/>
              </a:rPr>
              <a:t>Hal 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1736" y="2295110"/>
            <a:ext cx="5799366" cy="6874683"/>
          </a:xfrm>
          <a:custGeom>
            <a:avLst/>
            <a:gdLst/>
            <a:ahLst/>
            <a:cxnLst/>
            <a:rect r="r" b="b" t="t" l="l"/>
            <a:pathLst>
              <a:path h="6874683" w="5799366">
                <a:moveTo>
                  <a:pt x="0" y="0"/>
                </a:moveTo>
                <a:lnTo>
                  <a:pt x="5799365" y="0"/>
                </a:lnTo>
                <a:lnTo>
                  <a:pt x="5799365" y="6874683"/>
                </a:lnTo>
                <a:lnTo>
                  <a:pt x="0" y="6874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92" r="-11852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69593" y="2295110"/>
            <a:ext cx="6050165" cy="6874683"/>
          </a:xfrm>
          <a:custGeom>
            <a:avLst/>
            <a:gdLst/>
            <a:ahLst/>
            <a:cxnLst/>
            <a:rect r="r" b="b" t="t" l="l"/>
            <a:pathLst>
              <a:path h="6874683" w="6050165">
                <a:moveTo>
                  <a:pt x="0" y="0"/>
                </a:moveTo>
                <a:lnTo>
                  <a:pt x="6050165" y="0"/>
                </a:lnTo>
                <a:lnTo>
                  <a:pt x="6050165" y="6874683"/>
                </a:lnTo>
                <a:lnTo>
                  <a:pt x="0" y="687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53" r="-11019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47853" y="699312"/>
            <a:ext cx="6992295" cy="9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7717">
                <a:solidFill>
                  <a:srgbClr val="1B3344"/>
                </a:solidFill>
                <a:latin typeface="Montnapha Medium"/>
              </a:rPr>
              <a:t>EKSTRAK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56018" y="-766195"/>
            <a:ext cx="11175963" cy="2972798"/>
            <a:chOff x="0" y="0"/>
            <a:chExt cx="2943464" cy="782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3464" cy="782959"/>
            </a:xfrm>
            <a:custGeom>
              <a:avLst/>
              <a:gdLst/>
              <a:ahLst/>
              <a:cxnLst/>
              <a:rect r="r" b="b" t="t" l="l"/>
              <a:pathLst>
                <a:path h="782959" w="2943464">
                  <a:moveTo>
                    <a:pt x="40871" y="0"/>
                  </a:moveTo>
                  <a:lnTo>
                    <a:pt x="2902593" y="0"/>
                  </a:lnTo>
                  <a:cubicBezTo>
                    <a:pt x="2913432" y="0"/>
                    <a:pt x="2923828" y="4306"/>
                    <a:pt x="2931493" y="11971"/>
                  </a:cubicBezTo>
                  <a:cubicBezTo>
                    <a:pt x="2939157" y="19636"/>
                    <a:pt x="2943464" y="30031"/>
                    <a:pt x="2943464" y="40871"/>
                  </a:cubicBezTo>
                  <a:lnTo>
                    <a:pt x="2943464" y="742088"/>
                  </a:lnTo>
                  <a:cubicBezTo>
                    <a:pt x="2943464" y="752928"/>
                    <a:pt x="2939157" y="763323"/>
                    <a:pt x="2931493" y="770988"/>
                  </a:cubicBezTo>
                  <a:cubicBezTo>
                    <a:pt x="2923828" y="778653"/>
                    <a:pt x="2913432" y="782959"/>
                    <a:pt x="2902593" y="782959"/>
                  </a:cubicBezTo>
                  <a:lnTo>
                    <a:pt x="40871" y="782959"/>
                  </a:lnTo>
                  <a:cubicBezTo>
                    <a:pt x="30031" y="782959"/>
                    <a:pt x="19636" y="778653"/>
                    <a:pt x="11971" y="770988"/>
                  </a:cubicBezTo>
                  <a:cubicBezTo>
                    <a:pt x="4306" y="763323"/>
                    <a:pt x="0" y="752928"/>
                    <a:pt x="0" y="742088"/>
                  </a:cubicBezTo>
                  <a:lnTo>
                    <a:pt x="0" y="40871"/>
                  </a:lnTo>
                  <a:cubicBezTo>
                    <a:pt x="0" y="30031"/>
                    <a:pt x="4306" y="19636"/>
                    <a:pt x="11971" y="11971"/>
                  </a:cubicBezTo>
                  <a:cubicBezTo>
                    <a:pt x="19636" y="4306"/>
                    <a:pt x="30031" y="0"/>
                    <a:pt x="40871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943464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6380" y="2357548"/>
            <a:ext cx="4843472" cy="6749806"/>
          </a:xfrm>
          <a:custGeom>
            <a:avLst/>
            <a:gdLst/>
            <a:ahLst/>
            <a:cxnLst/>
            <a:rect r="r" b="b" t="t" l="l"/>
            <a:pathLst>
              <a:path h="6749806" w="4843472">
                <a:moveTo>
                  <a:pt x="0" y="0"/>
                </a:moveTo>
                <a:lnTo>
                  <a:pt x="4843472" y="0"/>
                </a:lnTo>
                <a:lnTo>
                  <a:pt x="4843472" y="6749806"/>
                </a:lnTo>
                <a:lnTo>
                  <a:pt x="0" y="674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80" r="-15810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73776" y="2357548"/>
            <a:ext cx="4663891" cy="6749806"/>
          </a:xfrm>
          <a:custGeom>
            <a:avLst/>
            <a:gdLst/>
            <a:ahLst/>
            <a:cxnLst/>
            <a:rect r="r" b="b" t="t" l="l"/>
            <a:pathLst>
              <a:path h="6749806" w="4663891">
                <a:moveTo>
                  <a:pt x="0" y="0"/>
                </a:moveTo>
                <a:lnTo>
                  <a:pt x="4663891" y="0"/>
                </a:lnTo>
                <a:lnTo>
                  <a:pt x="4663891" y="6749806"/>
                </a:lnTo>
                <a:lnTo>
                  <a:pt x="0" y="67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0" r="-16804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1679" y="625852"/>
            <a:ext cx="10104642" cy="112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0"/>
              </a:lnSpc>
            </a:pPr>
            <a:r>
              <a:rPr lang="en-US" sz="9435">
                <a:solidFill>
                  <a:srgbClr val="1B3344"/>
                </a:solidFill>
                <a:latin typeface="Montnapha Medium"/>
              </a:rPr>
              <a:t>DATA VISUALISASI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37667" y="9557004"/>
            <a:ext cx="2021633" cy="41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B3344"/>
                </a:solidFill>
                <a:latin typeface="Montnapha"/>
              </a:rPr>
              <a:t>Hal 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96924" y="2281916"/>
            <a:ext cx="2462162" cy="6901070"/>
          </a:xfrm>
          <a:custGeom>
            <a:avLst/>
            <a:gdLst/>
            <a:ahLst/>
            <a:cxnLst/>
            <a:rect r="r" b="b" t="t" l="l"/>
            <a:pathLst>
              <a:path h="6901070" w="2462162">
                <a:moveTo>
                  <a:pt x="0" y="0"/>
                </a:moveTo>
                <a:lnTo>
                  <a:pt x="2462162" y="0"/>
                </a:lnTo>
                <a:lnTo>
                  <a:pt x="2462162" y="6901071"/>
                </a:lnTo>
                <a:lnTo>
                  <a:pt x="0" y="6901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93758" y="714331"/>
            <a:ext cx="7700484" cy="118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4"/>
              </a:lnSpc>
            </a:pPr>
            <a:r>
              <a:rPr lang="en-US" sz="9899">
                <a:solidFill>
                  <a:srgbClr val="1B3344"/>
                </a:solidFill>
                <a:latin typeface="Montnapha Medium"/>
              </a:rPr>
              <a:t>ARSITEKTUR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7667" y="9557004"/>
            <a:ext cx="2021633" cy="41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B3344"/>
                </a:solidFill>
                <a:latin typeface="Montnapha"/>
              </a:rPr>
              <a:t>Hal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3467" y="2589478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9820" y="697822"/>
            <a:ext cx="7348361" cy="131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11009">
                <a:solidFill>
                  <a:srgbClr val="1B3344"/>
                </a:solidFill>
                <a:latin typeface="Montnapha Medium"/>
              </a:rPr>
              <a:t>HASIL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37667" y="9557004"/>
            <a:ext cx="2021633" cy="41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B3344"/>
                </a:solidFill>
                <a:latin typeface="Montnapha"/>
              </a:rPr>
              <a:t>Hal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77896" y="3016220"/>
            <a:ext cx="8709759" cy="117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9"/>
              </a:lnSpc>
            </a:pPr>
            <a:r>
              <a:rPr lang="en-US" sz="2214">
                <a:solidFill>
                  <a:srgbClr val="1B3344"/>
                </a:solidFill>
                <a:latin typeface="Montnapha"/>
              </a:rPr>
              <a:t>Dapat dilihat dalam grafik dengan arsitektur tersebut didapat proses traning yang overfitting. namun, model memiliki performa yang cukup baik dengan akurasi validasi pada 82%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DAF-RnqNvoM</dc:identifier>
  <dcterms:modified xsi:type="dcterms:W3CDTF">2011-08-01T06:04:30Z</dcterms:modified>
  <cp:revision>1</cp:revision>
  <dc:title>Biru minimalis polos tugas presentasi</dc:title>
</cp:coreProperties>
</file>